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7" r:id="rId5"/>
    <p:sldId id="361" r:id="rId6"/>
    <p:sldId id="365" r:id="rId7"/>
    <p:sldId id="367" r:id="rId8"/>
    <p:sldId id="299" r:id="rId9"/>
    <p:sldId id="360" r:id="rId10"/>
    <p:sldId id="352" r:id="rId11"/>
    <p:sldId id="294" r:id="rId12"/>
    <p:sldId id="356" r:id="rId13"/>
    <p:sldId id="363" r:id="rId14"/>
    <p:sldId id="362" r:id="rId15"/>
    <p:sldId id="366" r:id="rId16"/>
    <p:sldId id="364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75" autoAdjust="0"/>
    <p:restoredTop sz="94660"/>
  </p:normalViewPr>
  <p:slideViewPr>
    <p:cSldViewPr>
      <p:cViewPr varScale="1">
        <p:scale>
          <a:sx n="73" d="100"/>
          <a:sy n="73" d="100"/>
        </p:scale>
        <p:origin x="114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3FD59-9757-4FC2-A0F4-92CD15F3AE97}" type="datetimeFigureOut">
              <a:rPr lang="en-GB" smtClean="0"/>
              <a:t>10/07/2020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BA6D5-0B23-4168-BD0A-E2F4B395629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586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BA6D5-0B23-4168-BD0A-E2F4B395629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6732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BA6D5-0B23-4168-BD0A-E2F4B3956292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602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BA6D5-0B23-4168-BD0A-E2F4B3956292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8058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BA6D5-0B23-4168-BD0A-E2F4B3956292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1373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BA6D5-0B23-4168-BD0A-E2F4B3956292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682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BA6D5-0B23-4168-BD0A-E2F4B3956292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7544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BA6D5-0B23-4168-BD0A-E2F4B3956292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427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BA6D5-0B23-4168-BD0A-E2F4B3956292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7462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BA6D5-0B23-4168-BD0A-E2F4B3956292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3186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BA6D5-0B23-4168-BD0A-E2F4B3956292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0498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BA6D5-0B23-4168-BD0A-E2F4B3956292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1517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a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8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CCDE-99D6-4EA7-8E8C-EDC9312FB994}" type="datetimeFigureOut">
              <a:rPr lang="en-GB" smtClean="0"/>
              <a:t>10/07/2020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20F2-AD89-40B2-B604-09E4348BC84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1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CCDE-99D6-4EA7-8E8C-EDC9312FB994}" type="datetimeFigureOut">
              <a:rPr lang="en-GB" smtClean="0"/>
              <a:t>10/07/2020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20F2-AD89-40B2-B604-09E4348BC84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3575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12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CCDE-99D6-4EA7-8E8C-EDC9312FB994}" type="datetimeFigureOut">
              <a:rPr lang="en-GB" smtClean="0"/>
              <a:t>10/07/2020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20F2-AD89-40B2-B604-09E4348BC84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5893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CCDE-99D6-4EA7-8E8C-EDC9312FB994}" type="datetimeFigureOut">
              <a:rPr lang="en-GB" smtClean="0"/>
              <a:t>10/07/2020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20F2-AD89-40B2-B604-09E4348BC84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0122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CCDE-99D6-4EA7-8E8C-EDC9312FB994}" type="datetimeFigureOut">
              <a:rPr lang="en-GB" smtClean="0"/>
              <a:t>10/07/2020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20F2-AD89-40B2-B604-09E4348BC84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1394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CCDE-99D6-4EA7-8E8C-EDC9312FB994}" type="datetimeFigureOut">
              <a:rPr lang="en-GB" smtClean="0"/>
              <a:t>10/07/2020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20F2-AD89-40B2-B604-09E4348BC84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598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CCDE-99D6-4EA7-8E8C-EDC9312FB994}" type="datetimeFigureOut">
              <a:rPr lang="en-GB" smtClean="0"/>
              <a:t>10/07/2020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20F2-AD89-40B2-B604-09E4348BC84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8802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CCDE-99D6-4EA7-8E8C-EDC9312FB994}" type="datetimeFigureOut">
              <a:rPr lang="en-GB" smtClean="0"/>
              <a:t>10/07/2020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20F2-AD89-40B2-B604-09E4348BC84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732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CCDE-99D6-4EA7-8E8C-EDC9312FB994}" type="datetimeFigureOut">
              <a:rPr lang="en-GB" smtClean="0"/>
              <a:t>10/07/2020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20F2-AD89-40B2-B604-09E4348BC84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87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7CCDE-99D6-4EA7-8E8C-EDC9312FB994}" type="datetimeFigureOut">
              <a:rPr lang="en-GB" smtClean="0"/>
              <a:t>10/07/2020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D20F2-AD89-40B2-B604-09E4348BC84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78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8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hyperlink" Target="https://missdarcy.org/the-cutest-little-peanut-to-have-arrived-in-our-neighbourhood/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hyperlink" Target="http://www.geograph.org.uk/photo/358369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49" y="764704"/>
            <a:ext cx="6403765" cy="13505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2564904"/>
            <a:ext cx="482453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Crossing the Roads </a:t>
            </a:r>
          </a:p>
          <a:p>
            <a:pPr>
              <a:spcAft>
                <a:spcPts val="600"/>
              </a:spcAft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6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Safely</a:t>
            </a:r>
            <a:endParaRPr lang="en-US" sz="6000" b="1" u="sng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202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7667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26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word about drivers………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0518" y="1720792"/>
            <a:ext cx="8640960" cy="43275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GB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53C29C-053D-4CC6-82F0-675DED99E36F}"/>
              </a:ext>
            </a:extLst>
          </p:cNvPr>
          <p:cNvSpPr txBox="1"/>
          <p:nvPr/>
        </p:nvSpPr>
        <p:spPr>
          <a:xfrm>
            <a:off x="601532" y="1628800"/>
            <a:ext cx="756936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Sometimes they get distracted too?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Can you think what might distract a driver?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phone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Music or the radio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Other passengers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a hurry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098" name="Picture 2" descr="How much YOU can really be penalised for using a mobile phone ...">
            <a:extLst>
              <a:ext uri="{FF2B5EF4-FFF2-40B4-BE49-F238E27FC236}">
                <a16:creationId xmlns:a16="http://schemas.microsoft.com/office/drawing/2014/main" id="{DB2FC53D-AC98-4CDB-9FE7-26877352B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84984"/>
            <a:ext cx="4382514" cy="259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515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7667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26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word about drivers………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9512" y="1347936"/>
            <a:ext cx="8640960" cy="43275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GB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53C29C-053D-4CC6-82F0-675DED99E36F}"/>
              </a:ext>
            </a:extLst>
          </p:cNvPr>
          <p:cNvSpPr txBox="1"/>
          <p:nvPr/>
        </p:nvSpPr>
        <p:spPr>
          <a:xfrm>
            <a:off x="318086" y="1347936"/>
            <a:ext cx="519001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Sometimes drivers go too fast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Sometimes they don’t stop when they are supposed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Sometimes children distract drivers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have got to be extra     careful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Remember…..</a:t>
            </a:r>
            <a:endParaRPr lang="en-GB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Picture 7" descr="Drivers warned this zebra crossing error could land them £100 fine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3" r="12870"/>
          <a:stretch/>
        </p:blipFill>
        <p:spPr bwMode="auto">
          <a:xfrm>
            <a:off x="5934710" y="1785736"/>
            <a:ext cx="2690125" cy="214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stop look and listen">
            <a:extLst>
              <a:ext uri="{FF2B5EF4-FFF2-40B4-BE49-F238E27FC236}">
                <a16:creationId xmlns:a16="http://schemas.microsoft.com/office/drawing/2014/main" id="{FE1DEB8A-2945-4CFB-85E3-7C4C7CF0D21D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2" b="14671"/>
          <a:stretch/>
        </p:blipFill>
        <p:spPr bwMode="auto">
          <a:xfrm>
            <a:off x="4860032" y="4352824"/>
            <a:ext cx="3960440" cy="248714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71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771" y="28287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26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smtClean="0">
                <a:solidFill>
                  <a:srgbClr val="F26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</a:t>
            </a:r>
            <a:r>
              <a:rPr lang="en-GB" sz="3600" b="1" smtClean="0">
                <a:solidFill>
                  <a:srgbClr val="F26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Checking</a:t>
            </a:r>
            <a:endParaRPr lang="en-GB" sz="3600" b="1" dirty="0">
              <a:solidFill>
                <a:srgbClr val="F261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9512" y="1347936"/>
            <a:ext cx="8640960" cy="43275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GB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53C29C-053D-4CC6-82F0-675DED99E36F}"/>
              </a:ext>
            </a:extLst>
          </p:cNvPr>
          <p:cNvSpPr txBox="1"/>
          <p:nvPr/>
        </p:nvSpPr>
        <p:spPr>
          <a:xfrm>
            <a:off x="346771" y="692696"/>
            <a:ext cx="850238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 learn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about lots of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things when you go to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 also learn to check your work to make sure it’s what you wanted to do.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You’ll do this many times for the rest of your life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Crossing the roads is no different. If you stop checking, you are more likely to make mistakes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Picture 2" descr=" Highway Code for Northern Ireland rule 7 - look all around and listen for traffic before crossi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" r="25159"/>
          <a:stretch/>
        </p:blipFill>
        <p:spPr bwMode="auto">
          <a:xfrm>
            <a:off x="2491665" y="3861048"/>
            <a:ext cx="4242386" cy="266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188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49" y="764704"/>
            <a:ext cx="6403765" cy="13505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2564904"/>
            <a:ext cx="482453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Crossing the Roads </a:t>
            </a:r>
            <a:r>
              <a:rPr lang="en-US" sz="6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Safely</a:t>
            </a:r>
          </a:p>
          <a:p>
            <a:pPr>
              <a:spcAft>
                <a:spcPts val="600"/>
              </a:spcAft>
            </a:pPr>
            <a:endParaRPr lang="en-US" sz="6000" b="1" u="sng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you going to?</a:t>
            </a:r>
            <a:endParaRPr lang="en-US" sz="2800" b="1" u="sng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915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341F40-1D8E-499E-89BA-C8918B2D7AF9}"/>
              </a:ext>
            </a:extLst>
          </p:cNvPr>
          <p:cNvSpPr txBox="1"/>
          <p:nvPr/>
        </p:nvSpPr>
        <p:spPr>
          <a:xfrm>
            <a:off x="899592" y="33971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26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are the roads so busy?</a:t>
            </a:r>
            <a:endParaRPr lang="en-GB" sz="3600" b="1" dirty="0">
              <a:solidFill>
                <a:srgbClr val="F261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341F40-1D8E-499E-89BA-C8918B2D7AF9}"/>
              </a:ext>
            </a:extLst>
          </p:cNvPr>
          <p:cNvSpPr txBox="1"/>
          <p:nvPr/>
        </p:nvSpPr>
        <p:spPr>
          <a:xfrm>
            <a:off x="179512" y="1628800"/>
            <a:ext cx="67687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lots of people travelling:</a:t>
            </a:r>
          </a:p>
          <a:p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to work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to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to other places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treets in Portsmouth with schools on could be closed at busy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431710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313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341F40-1D8E-499E-89BA-C8918B2D7AF9}"/>
              </a:ext>
            </a:extLst>
          </p:cNvPr>
          <p:cNvSpPr txBox="1"/>
          <p:nvPr/>
        </p:nvSpPr>
        <p:spPr>
          <a:xfrm>
            <a:off x="899592" y="26064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26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This Mean for You?</a:t>
            </a:r>
            <a:endParaRPr lang="en-GB" sz="3600" b="1" dirty="0">
              <a:solidFill>
                <a:srgbClr val="F261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341F40-1D8E-499E-89BA-C8918B2D7AF9}"/>
              </a:ext>
            </a:extLst>
          </p:cNvPr>
          <p:cNvSpPr txBox="1"/>
          <p:nvPr/>
        </p:nvSpPr>
        <p:spPr>
          <a:xfrm>
            <a:off x="431540" y="979112"/>
            <a:ext cx="838893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Whether you are:</a:t>
            </a:r>
          </a:p>
          <a:p>
            <a:endParaRPr lang="en-GB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Walking to school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with your friends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Walking with your family during school holidays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need to do things to help keep you safe on the roads</a:t>
            </a:r>
          </a:p>
          <a:p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4797152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26122"/>
                </a:solidFill>
              </a:rPr>
              <a:t>Can you spot something good and something that’s not so good in the picture on the next slide?</a:t>
            </a:r>
            <a:endParaRPr lang="en-GB" sz="3200" b="1" dirty="0">
              <a:solidFill>
                <a:srgbClr val="F2612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804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6" r="18306"/>
          <a:stretch/>
        </p:blipFill>
        <p:spPr>
          <a:xfrm>
            <a:off x="1115616" y="404664"/>
            <a:ext cx="7006181" cy="47234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2362" y="5373216"/>
            <a:ext cx="619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rgbClr val="F26122"/>
                </a:solidFill>
              </a:rPr>
              <a:t>Holding Hands is good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rgbClr val="F26122"/>
                </a:solidFill>
              </a:rPr>
              <a:t>Walking in the road is not good</a:t>
            </a:r>
            <a:endParaRPr lang="en-GB" sz="3200" b="1" dirty="0">
              <a:solidFill>
                <a:srgbClr val="F2612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948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C7A03A-E2E5-4952-B712-35C6E08C2946}"/>
              </a:ext>
            </a:extLst>
          </p:cNvPr>
          <p:cNvSpPr txBox="1"/>
          <p:nvPr/>
        </p:nvSpPr>
        <p:spPr>
          <a:xfrm>
            <a:off x="179512" y="445964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26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Holding hands helps keep you safe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480FF5-8CE3-45E7-B043-9726BD12CF28}"/>
              </a:ext>
            </a:extLst>
          </p:cNvPr>
          <p:cNvSpPr txBox="1"/>
          <p:nvPr/>
        </p:nvSpPr>
        <p:spPr>
          <a:xfrm>
            <a:off x="755576" y="1602303"/>
            <a:ext cx="46085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Always hold hands with a grown up when: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Near roads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Crossing the road</a:t>
            </a:r>
          </a:p>
          <a:p>
            <a:endParaRPr lang="en-GB" dirty="0"/>
          </a:p>
        </p:txBody>
      </p:sp>
      <p:pic>
        <p:nvPicPr>
          <p:cNvPr id="14" name="Picture 13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2B59E74C-D87A-4629-83F5-44ECEAC0CC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" r="642" b="3903"/>
          <a:stretch/>
        </p:blipFill>
        <p:spPr>
          <a:xfrm>
            <a:off x="6001469" y="1484784"/>
            <a:ext cx="2746995" cy="248180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9193F69-D0BF-486A-B56E-2D54D30187FA}"/>
              </a:ext>
            </a:extLst>
          </p:cNvPr>
          <p:cNvSpPr txBox="1"/>
          <p:nvPr/>
        </p:nvSpPr>
        <p:spPr>
          <a:xfrm>
            <a:off x="539552" y="5085184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Think….. </a:t>
            </a:r>
            <a:r>
              <a:rPr lang="en-GB" sz="2800" dirty="0"/>
              <a:t>what might happen if you run ahead?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94F79A4-9EC2-454F-A103-DDD30DDD8A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230" r="15789" b="6319"/>
          <a:stretch/>
        </p:blipFill>
        <p:spPr>
          <a:xfrm>
            <a:off x="6444208" y="4207873"/>
            <a:ext cx="2304256" cy="23042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639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9002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26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Crossing the </a:t>
            </a:r>
            <a:r>
              <a:rPr lang="en-GB" sz="3600" b="1" dirty="0" smtClean="0">
                <a:solidFill>
                  <a:srgbClr val="F26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</a:t>
            </a:r>
            <a:endParaRPr lang="en-GB" sz="3600" b="1" dirty="0">
              <a:solidFill>
                <a:srgbClr val="F261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9552" y="1268760"/>
            <a:ext cx="7920880" cy="43275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048F52-3D49-47EF-9B0F-88EB68502CC7}"/>
              </a:ext>
            </a:extLst>
          </p:cNvPr>
          <p:cNvSpPr txBox="1"/>
          <p:nvPr/>
        </p:nvSpPr>
        <p:spPr>
          <a:xfrm>
            <a:off x="539552" y="1268760"/>
            <a:ext cx="7991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Can you remember the 3 words that help us cross the road safely?</a:t>
            </a:r>
          </a:p>
        </p:txBody>
      </p:sp>
      <p:pic>
        <p:nvPicPr>
          <p:cNvPr id="8" name="Picture 7" descr="Image result for stop look and listen">
            <a:extLst>
              <a:ext uri="{FF2B5EF4-FFF2-40B4-BE49-F238E27FC236}">
                <a16:creationId xmlns:a16="http://schemas.microsoft.com/office/drawing/2014/main" id="{210B90C3-66E5-4547-BB2C-33A178BABA8E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2" b="14671"/>
          <a:stretch/>
        </p:blipFill>
        <p:spPr bwMode="auto">
          <a:xfrm>
            <a:off x="1907704" y="3493936"/>
            <a:ext cx="5364596" cy="32231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073091-7B02-449A-865F-AEAC38999CFF}"/>
              </a:ext>
            </a:extLst>
          </p:cNvPr>
          <p:cNvSpPr txBox="1"/>
          <p:nvPr/>
        </p:nvSpPr>
        <p:spPr>
          <a:xfrm>
            <a:off x="539552" y="2132315"/>
            <a:ext cx="8855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something you do with your: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073091-7B02-449A-865F-AEAC38999CFF}"/>
              </a:ext>
            </a:extLst>
          </p:cNvPr>
          <p:cNvSpPr txBox="1"/>
          <p:nvPr/>
        </p:nvSpPr>
        <p:spPr>
          <a:xfrm>
            <a:off x="6948264" y="2878884"/>
            <a:ext cx="1657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EARS</a:t>
            </a:r>
            <a:endParaRPr lang="en-GB" sz="2400" b="1" u="sng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073091-7B02-449A-865F-AEAC38999CFF}"/>
              </a:ext>
            </a:extLst>
          </p:cNvPr>
          <p:cNvSpPr txBox="1"/>
          <p:nvPr/>
        </p:nvSpPr>
        <p:spPr>
          <a:xfrm>
            <a:off x="3979794" y="2892057"/>
            <a:ext cx="1657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EYES</a:t>
            </a:r>
            <a:endParaRPr lang="en-GB" sz="2400" b="1" u="sng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073091-7B02-449A-865F-AEAC38999CFF}"/>
              </a:ext>
            </a:extLst>
          </p:cNvPr>
          <p:cNvSpPr txBox="1"/>
          <p:nvPr/>
        </p:nvSpPr>
        <p:spPr>
          <a:xfrm>
            <a:off x="1001336" y="2892058"/>
            <a:ext cx="1657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FEET</a:t>
            </a:r>
            <a:endParaRPr lang="en-GB" sz="2400" b="1" u="sng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454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2089466-2E43-4E40-998B-82C121B68BEA}"/>
              </a:ext>
            </a:extLst>
          </p:cNvPr>
          <p:cNvSpPr txBox="1"/>
          <p:nvPr/>
        </p:nvSpPr>
        <p:spPr>
          <a:xfrm>
            <a:off x="611560" y="753750"/>
            <a:ext cx="489654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Stop</a:t>
            </a:r>
            <a:r>
              <a:rPr lang="en-GB" dirty="0"/>
              <a:t> –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always stop at the road. Stand on the pavement near the kerb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Look</a:t>
            </a:r>
            <a:r>
              <a:rPr lang="en-GB" dirty="0"/>
              <a:t> –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all around for traffic. Wait for cars to pass. Take your time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Listen</a:t>
            </a:r>
            <a:r>
              <a:rPr lang="en-GB" dirty="0"/>
              <a:t> –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sometimes you can hear traffic before you can see it</a:t>
            </a:r>
          </a:p>
          <a:p>
            <a:endParaRPr lang="en-GB" dirty="0"/>
          </a:p>
          <a:p>
            <a:endParaRPr lang="en-GB" dirty="0"/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When it is safe walk straight across the road.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Don’t run!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Keep looking and listening as you cross</a:t>
            </a:r>
          </a:p>
          <a:p>
            <a:endParaRPr lang="en-GB" dirty="0"/>
          </a:p>
        </p:txBody>
      </p:sp>
      <p:pic>
        <p:nvPicPr>
          <p:cNvPr id="1026" name="Picture 2" descr="Outdoor Learning… |">
            <a:extLst>
              <a:ext uri="{FF2B5EF4-FFF2-40B4-BE49-F238E27FC236}">
                <a16:creationId xmlns:a16="http://schemas.microsoft.com/office/drawing/2014/main" id="{1D1AB6C1-52CE-4035-AAA8-C3840733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563953"/>
            <a:ext cx="2520281" cy="146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 traffic rules you must teach your children | We Cash Any Car">
            <a:extLst>
              <a:ext uri="{FF2B5EF4-FFF2-40B4-BE49-F238E27FC236}">
                <a16:creationId xmlns:a16="http://schemas.microsoft.com/office/drawing/2014/main" id="{C978BCEA-0F0E-4771-B314-5A3195818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770" y="2170266"/>
            <a:ext cx="2554183" cy="149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re service considers charging for equine rescue: have your say ...">
            <a:extLst>
              <a:ext uri="{FF2B5EF4-FFF2-40B4-BE49-F238E27FC236}">
                <a16:creationId xmlns:a16="http://schemas.microsoft.com/office/drawing/2014/main" id="{E202A6AE-2BDC-4327-BE97-178F7F5D4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610" y="3804986"/>
            <a:ext cx="2608912" cy="146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049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7667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26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Distraction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66776" y="2204864"/>
            <a:ext cx="8496944" cy="43275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GB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61CCF7-5558-4D20-9B2A-94C71A92B342}"/>
              </a:ext>
            </a:extLst>
          </p:cNvPr>
          <p:cNvSpPr txBox="1"/>
          <p:nvPr/>
        </p:nvSpPr>
        <p:spPr>
          <a:xfrm>
            <a:off x="251520" y="1916832"/>
            <a:ext cx="62646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Have you ever…………?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Watched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TV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instead of doing your homework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Daydreamed in lessons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Forgot to brush your teeth</a:t>
            </a:r>
          </a:p>
          <a:p>
            <a:endParaRPr lang="en-GB" dirty="0"/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You have been 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distracted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Now think about what could distract you when crossing the road.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Let’s see if your list is the same as ours….</a:t>
            </a:r>
          </a:p>
          <a:p>
            <a:endParaRPr lang="en-GB" dirty="0"/>
          </a:p>
        </p:txBody>
      </p:sp>
      <p:pic>
        <p:nvPicPr>
          <p:cNvPr id="2050" name="Picture 2" descr="Child Daydreaming Classroom High Resolution Stock Photography and ...">
            <a:extLst>
              <a:ext uri="{FF2B5EF4-FFF2-40B4-BE49-F238E27FC236}">
                <a16:creationId xmlns:a16="http://schemas.microsoft.com/office/drawing/2014/main" id="{4B0B456B-5D3C-4168-A0CC-BAC39AA402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5" b="7159"/>
          <a:stretch/>
        </p:blipFill>
        <p:spPr bwMode="auto">
          <a:xfrm>
            <a:off x="6867860" y="2212627"/>
            <a:ext cx="1944216" cy="309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156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368459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26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of Distractions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4091" y="1772816"/>
            <a:ext cx="967196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Talking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Mobile phone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Listening to music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Being with friends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ice cream van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Daydreaming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That cute dog…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 descr="Happy Children Running Across A Road At A Pedestrian Crossing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" r="33385"/>
          <a:stretch/>
        </p:blipFill>
        <p:spPr bwMode="auto">
          <a:xfrm>
            <a:off x="5868144" y="3042188"/>
            <a:ext cx="2376264" cy="234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small dog on a leash&#10;&#10;Description automatically generated">
            <a:extLst>
              <a:ext uri="{FF2B5EF4-FFF2-40B4-BE49-F238E27FC236}">
                <a16:creationId xmlns:a16="http://schemas.microsoft.com/office/drawing/2014/main" id="{EF1A0202-8801-4AE0-8BEC-23D5F493D3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11560" y="5085184"/>
            <a:ext cx="2195736" cy="1646802"/>
          </a:xfrm>
          <a:prstGeom prst="rect">
            <a:avLst/>
          </a:prstGeom>
        </p:spPr>
      </p:pic>
      <p:pic>
        <p:nvPicPr>
          <p:cNvPr id="3074" name="Picture 2" descr="Children obsessed by smartphones are at risk when crossing roads ...">
            <a:extLst>
              <a:ext uri="{FF2B5EF4-FFF2-40B4-BE49-F238E27FC236}">
                <a16:creationId xmlns:a16="http://schemas.microsoft.com/office/drawing/2014/main" id="{23AC1D8F-2C29-49AE-91E5-D7EC3E3EC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96752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small yellow bus is parked on the side of a road&#10;&#10;Description automatically generated">
            <a:extLst>
              <a:ext uri="{FF2B5EF4-FFF2-40B4-BE49-F238E27FC236}">
                <a16:creationId xmlns:a16="http://schemas.microsoft.com/office/drawing/2014/main" id="{BDD49457-A40C-4B8E-BFFE-0D238F74CA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299101" y="4531408"/>
            <a:ext cx="2466559" cy="18499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841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KEY" val="QEJVKO"/>
  <p:tag name="RESPONSEDETAILS" val="&lt;NewDataSet&gt;&lt;xs:schema id=&quot;NewDataSet&quot; xmlns=&quot;&quot; xmlns:xs=&quot;http://www.w3.org/2001/XMLSchema&quot; xmlns:msdata=&quot;urn:schemas-microsoft-com:xml-msdata&quot;&gt;&lt;xs:element name=&quot;NewDataSet&quot; msdata:IsDataSet=&quot;true&quot; msdata:MainDataTable=&quot;ResponseDetails&quot; msdata:UseCurrentLocale=&quot;true&quot;&gt;&lt;xs:complexType&gt;&lt;xs:choice minOccurs=&quot;0&quot; maxOccurs=&quot;unbounded&quot;&gt;&lt;xs:element name=&quot;ResponseDetails&quot;&gt;&lt;xs:complexType&gt;&lt;xs:sequence&gt;&lt;xs:element name=&quot;Response_List_Id&quot; type=&quot;xs:string&quot; minOccurs=&quot;0&quot; /&gt;&lt;xs:element name=&quot;Activity_ID&quot; type=&quot;xs:string&quot; minOccurs=&quot;0&quot; /&gt;&lt;xs:element name=&quot;Response_List_Name&quot; type=&quot;xs:string&quot; minOccurs=&quot;0&quot; /&gt;&lt;xs:element name=&quot;Slide_Type&quot; type=&quot;xs:string&quot; minOccurs=&quot;0&quot; /&gt;&lt;xs:element name=&quot;Response_List&quot; type=&quot;xs:string&quot; minOccurs=&quot;0&quot; /&gt;&lt;/xs:sequence&gt;&lt;/xs:complexType&gt;&lt;/xs:element&gt;&lt;/xs:choice&gt;&lt;/xs:complexType&gt;&lt;/xs:element&gt;&lt;/xs:schema&gt;&lt;ResponseDetails&gt;&lt;Response_List_Id&gt;Default&lt;/Response_List_Id&gt;&lt;Activity_ID /&gt;&lt;Response_List_Name&gt;Default&lt;/Response_List_Name&gt;&lt;Slide_Type&gt;LikertScale&lt;/Slide_Type&gt;&lt;Response_List&gt;Strongly AgreeÜAgreeÜNeither Agree Nor DisagreeÜDisagreeÜStrongly Disagree&lt;/Response_List&gt;&lt;/ResponseDetails&gt;&lt;ResponseDetails&gt;&lt;Response_List_Id&gt;Custom1&lt;/Response_List_Id&gt;&lt;Activity_ID /&gt;&lt;Response_List_Name&gt;123&lt;/Response_List_Name&gt;&lt;Slide_Type&gt;LikertScale&lt;/Slide_Type&gt;&lt;Response_List&gt;1Ü2Ü3&lt;/Response_List&gt;&lt;/ResponseDetails&gt;&lt;ResponseDetails&gt;&lt;Response_List_Id&gt;Custom2&lt;/Response_List_Id&gt;&lt;Activity_ID /&gt;&lt;Response_List_Name&gt;12345&lt;/Response_List_Name&gt;&lt;Slide_Type&gt;LikertScale&lt;/Slide_Type&gt;&lt;Response_List&gt;1Ü2Ü3Ü4Ü5&lt;/Response_List&gt;&lt;/ResponseDetails&gt;&lt;ResponseDetails&gt;&lt;Response_List_Id&gt;Custom3&lt;/Response_List_Id&gt;&lt;Activity_ID /&gt;&lt;Response_List_Name&gt;Custom3&lt;/Response_List_Name&gt;&lt;Slide_Type&gt;LikertScale&lt;/Slide_Type&gt;&lt;Response_List /&gt;&lt;/ResponseDetails&gt;&lt;ResponseDetails&gt;&lt;Response_List_Id&gt;Custom4&lt;/Response_List_Id&gt;&lt;Activity_ID /&gt;&lt;Response_List_Name&gt;Custom4&lt;/Response_List_Name&gt;&lt;Slide_Type&gt;LikertScale&lt;/Slide_Type&gt;&lt;Response_List /&gt;&lt;/ResponseDetails&gt;&lt;ResponseDetails&gt;&lt;Response_List_Id&gt;Custom5&lt;/Response_List_Id&gt;&lt;Activity_ID /&gt;&lt;Response_List_Name&gt;Custom5&lt;/Response_List_Name&gt;&lt;Slide_Type&gt;LikertScale&lt;/Slide_Type&gt;&lt;Response_List /&gt;&lt;/ResponseDetails&gt;&lt;ResponseDetails&gt;&lt;Response_List_Id&gt;Text&lt;/Response_List_Id&gt;&lt;Activity_ID /&gt;&lt;Response_List_Name&gt;Text (Essay)&lt;/Response_List_Name&gt;&lt;Slide_Type&gt;LikertScale&lt;/Slide_Type&gt;&lt;Response_List /&gt;&lt;/ResponseDetails&gt;&lt;/NewDataSet&gt;"/>
  <p:tag name="DEMOGRAPHICDETAILS" val="&lt;NewDataSet&gt;&lt;xs:schema id=&quot;NewDataSet&quot; xmlns=&quot;&quot; xmlns:xs=&quot;http://www.w3.org/2001/XMLSchema&quot; xmlns:msdata=&quot;urn:schemas-microsoft-com:xml-msdata&quot;&gt;&lt;xs:element name=&quot;NewDataSet&quot; msdata:IsDataSet=&quot;true&quot; msdata:MainDataTable=&quot;DemographicDetails&quot; msdata:UseCurrentLocale=&quot;true&quot;&gt;&lt;xs:complexType&gt;&lt;xs:choice minOccurs=&quot;0&quot; maxOccurs=&quot;unbounded&quot;&gt;&lt;xs:element name=&quot;DemographicDetails&quot;&gt;&lt;xs:complexType&gt;&lt;xs:sequence&gt;&lt;xs:element name=&quot;Demographic_Id&quot; type=&quot;xs:int&quot; minOccurs=&quot;0&quot; /&gt;&lt;xs:element name=&quot;Demographic_Value&quot; type=&quot;xs:string&quot; minOccurs=&quot;0&quot; /&gt;&lt;/xs:sequence&gt;&lt;/xs:complexType&gt;&lt;/xs:element&gt;&lt;/xs:choice&gt;&lt;/xs:complexType&gt;&lt;/xs:element&gt;&lt;/xs:schema&gt;&lt;DemographicDetails&gt;&lt;Demographic_Id&gt;1&lt;/Demographic_Id&gt;&lt;Demographic_Value&gt;Age&lt;/Demographic_Value&gt;&lt;/DemographicDetails&gt;&lt;DemographicDetails&gt;&lt;Demographic_Id&gt;2&lt;/Demographic_Id&gt;&lt;Demographic_Value&gt;Ethnicity&lt;/Demographic_Value&gt;&lt;/DemographicDetails&gt;&lt;DemographicDetails&gt;&lt;Demographic_Id&gt;3&lt;/Demographic_Id&gt;&lt;Demographic_Value&gt;Gender&lt;/Demographic_Value&gt;&lt;/DemographicDetails&gt;&lt;DemographicDetails&gt;&lt;Demographic_Id&gt;4&lt;/Demographic_Id&gt;&lt;Demographic_Value&gt;Language&lt;/Demographic_Value&gt;&lt;/DemographicDetails&gt;&lt;DemographicDetails&gt;&lt;Demographic_Id&gt;5&lt;/Demographic_Id&gt;&lt;Demographic_Value&gt;MaritalStatus&lt;/Demographic_Value&gt;&lt;/DemographicDetails&gt;&lt;DemographicDetails&gt;&lt;Demographic_Id&gt;6&lt;/Demographic_Id&gt;&lt;Demographic_Value&gt;Nationality&lt;/Demographic_Value&gt;&lt;/DemographicDetails&gt;&lt;DemographicDetails&gt;&lt;Demographic_Id&gt;7&lt;/Demographic_Id&gt;&lt;Demographic_Value&gt;Occupation&lt;/Demographic_Value&gt;&lt;/DemographicDetails&gt;&lt;DemographicDetails&gt;&lt;Demographic_Id&gt;8&lt;/Demographic_Id&gt;&lt;Demographic_Value&gt;Religion&lt;/Demographic_Value&gt;&lt;/DemographicDetails&gt;&lt;/NewDataSe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COLOR" val="Red"/>
  <p:tag name="RESPONSE_TIME" val="10"/>
  <p:tag name="MARKS" val="0"/>
  <p:tag name="SLIDE_TYPE" val="Informatio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RKS" val="0"/>
  <p:tag name="RESPONSE_TIME" val="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RKS" val="0"/>
  <p:tag name="RESPONSE_TIME" val="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RKS" val="0"/>
  <p:tag name="RESPONSE_TIME" val="1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10"/>
  <p:tag name="MARK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10"/>
  <p:tag name="MARKS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COLOR" val="Red"/>
  <p:tag name="RESPONSE_TIME" val="10"/>
  <p:tag name="MARKS" val="0"/>
  <p:tag name="SLIDE_TYPE" val="Informati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COLOR" val="Red"/>
  <p:tag name="RESPONSE_TIME" val="10"/>
  <p:tag name="MARKS" val="0"/>
  <p:tag name="SLIDE_TYPE" val="Informati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COLOR" val="Red"/>
  <p:tag name="RESPONSE_TIME" val="10"/>
  <p:tag name="MARKS" val="0"/>
  <p:tag name="SLIDE_TYPE" val="Informati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COLOR" val="Red"/>
  <p:tag name="RESPONSE_TIME" val="10"/>
  <p:tag name="MARKS" val="0"/>
  <p:tag name="SLIDE_TYPE" val="Informati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RKS" val="0"/>
  <p:tag name="RESPONSE_TIME" val="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LIST_ID" val="Custom1"/>
  <p:tag name="RESPONSE_TIME" val="10"/>
  <p:tag name="SLIDE_TYPE" val="Information"/>
  <p:tag name="MARKS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RKS" val="0"/>
  <p:tag name="RESPONSE_TIME" val="10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174A81945A30408492DAF44CB520BA" ma:contentTypeVersion="4" ma:contentTypeDescription="Create a new document." ma:contentTypeScope="" ma:versionID="18497257baad95894ab8f16993517c29">
  <xsd:schema xmlns:xsd="http://www.w3.org/2001/XMLSchema" xmlns:xs="http://www.w3.org/2001/XMLSchema" xmlns:p="http://schemas.microsoft.com/office/2006/metadata/properties" xmlns:ns2="9be62919-4f95-465e-8390-a4fed7006b1d" xmlns:ns3="9bf756fa-d1e8-4886-9cce-a80de82a6aa2" targetNamespace="http://schemas.microsoft.com/office/2006/metadata/properties" ma:root="true" ma:fieldsID="3589419b60806c29cd137814a5bfdbb8" ns2:_="" ns3:_="">
    <xsd:import namespace="9be62919-4f95-465e-8390-a4fed7006b1d"/>
    <xsd:import namespace="9bf756fa-d1e8-4886-9cce-a80de82a6a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e62919-4f95-465e-8390-a4fed7006b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f756fa-d1e8-4886-9cce-a80de82a6aa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2EA6DA6-C00F-4C87-9F8E-07C2A57901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493CD4-D87A-492E-9235-A1EBF57302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e62919-4f95-465e-8390-a4fed7006b1d"/>
    <ds:schemaRef ds:uri="9bf756fa-d1e8-4886-9cce-a80de82a6a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C7CF50-1055-4DF5-AF56-7B81C0E6D120}">
  <ds:schemaRefs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  <ds:schemaRef ds:uri="9be62919-4f95-465e-8390-a4fed7006b1d"/>
    <ds:schemaRef ds:uri="http://schemas.microsoft.com/office/2006/documentManagement/types"/>
    <ds:schemaRef ds:uri="http://purl.org/dc/terms/"/>
    <ds:schemaRef ds:uri="9bf756fa-d1e8-4886-9cce-a80de82a6aa2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3125</TotalTime>
  <Words>436</Words>
  <Application>Microsoft Office PowerPoint</Application>
  <PresentationFormat>On-screen Show (4:3)</PresentationFormat>
  <Paragraphs>124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Verdana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Frith</dc:creator>
  <cp:lastModifiedBy>Mark Middleton</cp:lastModifiedBy>
  <cp:revision>111</cp:revision>
  <dcterms:created xsi:type="dcterms:W3CDTF">2020-05-05T13:29:50Z</dcterms:created>
  <dcterms:modified xsi:type="dcterms:W3CDTF">2020-07-10T07:34:29Z</dcterms:modified>
</cp:coreProperties>
</file>